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98" r:id="rId3"/>
    <p:sldId id="263" r:id="rId4"/>
    <p:sldId id="264" r:id="rId5"/>
    <p:sldId id="302" r:id="rId6"/>
    <p:sldId id="303" r:id="rId7"/>
    <p:sldId id="293" r:id="rId8"/>
    <p:sldId id="292" r:id="rId9"/>
    <p:sldId id="284" r:id="rId10"/>
    <p:sldId id="285" r:id="rId11"/>
    <p:sldId id="286" r:id="rId12"/>
    <p:sldId id="288" r:id="rId13"/>
    <p:sldId id="289" r:id="rId14"/>
    <p:sldId id="290" r:id="rId15"/>
    <p:sldId id="291" r:id="rId16"/>
    <p:sldId id="294" r:id="rId17"/>
    <p:sldId id="312" r:id="rId18"/>
    <p:sldId id="311" r:id="rId19"/>
    <p:sldId id="313" r:id="rId20"/>
    <p:sldId id="287" r:id="rId21"/>
    <p:sldId id="295" r:id="rId22"/>
    <p:sldId id="296" r:id="rId23"/>
    <p:sldId id="297" r:id="rId24"/>
    <p:sldId id="29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8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>
      <p:cViewPr varScale="1">
        <p:scale>
          <a:sx n="88" d="100"/>
          <a:sy n="88" d="100"/>
        </p:scale>
        <p:origin x="1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4.png>
</file>

<file path=ppt/media/image15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3A3916-0212-460F-AB8D-B2DBDF0FDB9C}" type="datetimeFigureOut">
              <a:rPr lang="en-US" smtClean="0"/>
              <a:t>8/6/2017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E73E46-B820-487E-9290-DBE25681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597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E73E46-B820-487E-9290-DBE25681012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244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E73E46-B820-487E-9290-DBE25681012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067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152399" y="6351709"/>
            <a:ext cx="2743200" cy="365125"/>
          </a:xfrm>
        </p:spPr>
        <p:txBody>
          <a:bodyPr/>
          <a:lstStyle/>
          <a:p>
            <a:fld id="{6932573E-D94B-4273-9DA3-FC7DA71F7C56}" type="datetimeFigureOut">
              <a:rPr lang="en-US" smtClean="0"/>
              <a:t>8/6/2017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79168" y="6356349"/>
            <a:ext cx="2743200" cy="365125"/>
          </a:xfrm>
        </p:spPr>
        <p:txBody>
          <a:bodyPr/>
          <a:lstStyle/>
          <a:p>
            <a:fld id="{6EEB6F27-CAB9-4CB0-ACAB-139D0AAEF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316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2573E-D94B-4273-9DA3-FC7DA71F7C56}" type="datetimeFigureOut">
              <a:rPr lang="en-US" smtClean="0"/>
              <a:t>8/6/2017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B6F27-CAB9-4CB0-ACAB-139D0AAEF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296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2573E-D94B-4273-9DA3-FC7DA71F7C56}" type="datetimeFigureOut">
              <a:rPr lang="en-US" smtClean="0"/>
              <a:t>8/6/2017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B6F27-CAB9-4CB0-ACAB-139D0AAEF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722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7731" y="215655"/>
            <a:ext cx="11526714" cy="742706"/>
          </a:xfrm>
        </p:spPr>
        <p:txBody>
          <a:bodyPr/>
          <a:lstStyle>
            <a:lvl1pPr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7732" y="1099038"/>
            <a:ext cx="11526714" cy="5257311"/>
          </a:xfrm>
        </p:spPr>
        <p:txBody>
          <a:bodyPr/>
          <a:lstStyle>
            <a:lvl1pPr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685800" indent="-228600">
              <a:buFont typeface="Segoe UI Semilight" panose="020B0402040204020203" pitchFamily="34" charset="0"/>
              <a:buChar char="‐"/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marL="1143000" indent="-228600">
              <a:buFont typeface="Segoe UI Semilight" panose="020B0402040204020203" pitchFamily="34" charset="0"/>
              <a:buChar char="‐"/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3pPr>
            <a:lvl4pPr marL="1600200" indent="-228600">
              <a:buFont typeface="Segoe UI Semilight" panose="020B0402040204020203" pitchFamily="34" charset="0"/>
              <a:buChar char="‐"/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4pPr>
            <a:lvl5pPr marL="2057400" indent="-228600">
              <a:buFont typeface="Segoe UI Semilight" panose="020B0402040204020203" pitchFamily="34" charset="0"/>
              <a:buChar char="‐"/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19453" y="6356349"/>
            <a:ext cx="2743200" cy="365125"/>
          </a:xfrm>
        </p:spPr>
        <p:txBody>
          <a:bodyPr/>
          <a:lstStyle/>
          <a:p>
            <a:fld id="{6932573E-D94B-4273-9DA3-FC7DA71F7C56}" type="datetimeFigureOut">
              <a:rPr lang="en-US" smtClean="0"/>
              <a:t>8/6/2017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91245" y="6356348"/>
            <a:ext cx="2743200" cy="365125"/>
          </a:xfrm>
        </p:spPr>
        <p:txBody>
          <a:bodyPr/>
          <a:lstStyle/>
          <a:p>
            <a:fld id="{6EEB6F27-CAB9-4CB0-ACAB-139D0AAEF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387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2573E-D94B-4273-9DA3-FC7DA71F7C56}" type="datetimeFigureOut">
              <a:rPr lang="en-US" smtClean="0"/>
              <a:t>8/6/2017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B6F27-CAB9-4CB0-ACAB-139D0AAEF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613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2573E-D94B-4273-9DA3-FC7DA71F7C56}" type="datetimeFigureOut">
              <a:rPr lang="en-US" smtClean="0"/>
              <a:t>8/6/2017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B6F27-CAB9-4CB0-ACAB-139D0AAEF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713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2573E-D94B-4273-9DA3-FC7DA71F7C56}" type="datetimeFigureOut">
              <a:rPr lang="en-US" smtClean="0"/>
              <a:t>8/6/2017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B6F27-CAB9-4CB0-ACAB-139D0AAEF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582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307731" y="215655"/>
            <a:ext cx="11526714" cy="742706"/>
          </a:xfrm>
        </p:spPr>
        <p:txBody>
          <a:bodyPr/>
          <a:lstStyle>
            <a:lvl1pPr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10"/>
          </p:nvPr>
        </p:nvSpPr>
        <p:spPr>
          <a:xfrm>
            <a:off x="319453" y="6356349"/>
            <a:ext cx="2743200" cy="365125"/>
          </a:xfrm>
        </p:spPr>
        <p:txBody>
          <a:bodyPr/>
          <a:lstStyle/>
          <a:p>
            <a:fld id="{6932573E-D94B-4273-9DA3-FC7DA71F7C56}" type="datetimeFigureOut">
              <a:rPr lang="en-US" smtClean="0"/>
              <a:t>8/6/2017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91245" y="6356348"/>
            <a:ext cx="2743200" cy="365125"/>
          </a:xfrm>
        </p:spPr>
        <p:txBody>
          <a:bodyPr/>
          <a:lstStyle/>
          <a:p>
            <a:fld id="{6EEB6F27-CAB9-4CB0-ACAB-139D0AAEF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046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319453" y="6356349"/>
            <a:ext cx="2743200" cy="365125"/>
          </a:xfrm>
        </p:spPr>
        <p:txBody>
          <a:bodyPr/>
          <a:lstStyle/>
          <a:p>
            <a:fld id="{6932573E-D94B-4273-9DA3-FC7DA71F7C56}" type="datetimeFigureOut">
              <a:rPr lang="en-US" smtClean="0"/>
              <a:t>8/6/2017</a:t>
            </a:fld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91245" y="6356348"/>
            <a:ext cx="2743200" cy="365125"/>
          </a:xfrm>
        </p:spPr>
        <p:txBody>
          <a:bodyPr/>
          <a:lstStyle/>
          <a:p>
            <a:fld id="{6EEB6F27-CAB9-4CB0-ACAB-139D0AAEF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240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2573E-D94B-4273-9DA3-FC7DA71F7C56}" type="datetimeFigureOut">
              <a:rPr lang="en-US" smtClean="0"/>
              <a:t>8/6/2017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B6F27-CAB9-4CB0-ACAB-139D0AAEF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210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2573E-D94B-4273-9DA3-FC7DA71F7C56}" type="datetimeFigureOut">
              <a:rPr lang="en-US" smtClean="0"/>
              <a:t>8/6/2017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B6F27-CAB9-4CB0-ACAB-139D0AAEF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04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32573E-D94B-4273-9DA3-FC7DA71F7C56}" type="datetimeFigureOut">
              <a:rPr lang="en-US" smtClean="0"/>
              <a:t>8/6/2017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EB6F27-CAB9-4CB0-ACAB-139D0AAEF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128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69870"/>
            <a:ext cx="9144000" cy="5246295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Dangers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Opportunities</a:t>
            </a:r>
            <a:r>
              <a:rPr lang="en-US" dirty="0" smtClean="0"/>
              <a:t> of Research with VQA</a:t>
            </a:r>
            <a:br>
              <a:rPr lang="en-US" dirty="0" smtClean="0"/>
            </a:br>
            <a:r>
              <a:rPr lang="en-US" sz="3300" dirty="0"/>
              <a:t/>
            </a:r>
            <a:br>
              <a:rPr lang="en-US" sz="3300" dirty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947953"/>
            <a:ext cx="9144000" cy="1655762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Derek Hoiem</a:t>
            </a:r>
          </a:p>
          <a:p>
            <a:r>
              <a:rPr lang="en-US" dirty="0" smtClean="0"/>
              <a:t>VQA workshop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511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222732" y="4721183"/>
            <a:ext cx="3924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Skills: object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0440" y="1577776"/>
            <a:ext cx="4440000" cy="3126334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307732" y="1099038"/>
            <a:ext cx="11526714" cy="5257311"/>
          </a:xfrm>
        </p:spPr>
        <p:txBody>
          <a:bodyPr>
            <a:normAutofit fontScale="92500" lnSpcReduction="20000"/>
          </a:bodyPr>
          <a:lstStyle/>
          <a:p>
            <a:endParaRPr lang="en-US" dirty="0" smtClean="0"/>
          </a:p>
          <a:p>
            <a:r>
              <a:rPr lang="en-US" dirty="0" smtClean="0"/>
              <a:t>Object recognition</a:t>
            </a:r>
          </a:p>
          <a:p>
            <a:r>
              <a:rPr lang="en-US" dirty="0" smtClean="0"/>
              <a:t>Attribute recognition</a:t>
            </a:r>
          </a:p>
          <a:p>
            <a:r>
              <a:rPr lang="en-US" dirty="0" smtClean="0"/>
              <a:t>Scene recognition</a:t>
            </a:r>
          </a:p>
          <a:p>
            <a:r>
              <a:rPr lang="en-US" dirty="0" smtClean="0"/>
              <a:t>Activity recognition</a:t>
            </a:r>
          </a:p>
          <a:p>
            <a:r>
              <a:rPr lang="en-US" dirty="0" smtClean="0"/>
              <a:t>Spatial reasoning</a:t>
            </a:r>
          </a:p>
          <a:p>
            <a:r>
              <a:rPr lang="en-US" dirty="0" smtClean="0"/>
              <a:t>Grounding</a:t>
            </a:r>
          </a:p>
          <a:p>
            <a:r>
              <a:rPr lang="en-US" dirty="0" smtClean="0"/>
              <a:t>Counting</a:t>
            </a:r>
          </a:p>
          <a:p>
            <a:r>
              <a:rPr lang="en-US" dirty="0" smtClean="0"/>
              <a:t>Reading</a:t>
            </a:r>
          </a:p>
          <a:p>
            <a:r>
              <a:rPr lang="en-US" dirty="0" smtClean="0"/>
              <a:t>Brand recognition</a:t>
            </a:r>
          </a:p>
          <a:p>
            <a:r>
              <a:rPr lang="en-US" dirty="0" smtClean="0"/>
              <a:t>Explanation</a:t>
            </a:r>
          </a:p>
          <a:p>
            <a:r>
              <a:rPr lang="en-US" dirty="0" smtClean="0"/>
              <a:t>…</a:t>
            </a:r>
          </a:p>
          <a:p>
            <a:endParaRPr lang="en-US" dirty="0"/>
          </a:p>
        </p:txBody>
      </p:sp>
      <p:sp>
        <p:nvSpPr>
          <p:cNvPr id="12" name="Title 6"/>
          <p:cNvSpPr>
            <a:spLocks noGrp="1"/>
          </p:cNvSpPr>
          <p:nvPr>
            <p:ph type="title"/>
          </p:nvPr>
        </p:nvSpPr>
        <p:spPr>
          <a:xfrm>
            <a:off x="307731" y="215655"/>
            <a:ext cx="11526714" cy="742706"/>
          </a:xfrm>
        </p:spPr>
        <p:txBody>
          <a:bodyPr>
            <a:normAutofit/>
          </a:bodyPr>
          <a:lstStyle/>
          <a:p>
            <a:r>
              <a:rPr lang="en-US" dirty="0" smtClean="0"/>
              <a:t>“skill type” attributes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691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222732" y="4721183"/>
            <a:ext cx="3924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Skills: activity</a:t>
            </a: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1436" y="2075380"/>
            <a:ext cx="6090007" cy="2645803"/>
          </a:xfrm>
          <a:prstGeom prst="rect">
            <a:avLst/>
          </a:prstGeom>
        </p:spPr>
      </p:pic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307732" y="1099038"/>
            <a:ext cx="11526714" cy="5257311"/>
          </a:xfrm>
        </p:spPr>
        <p:txBody>
          <a:bodyPr>
            <a:normAutofit fontScale="92500" lnSpcReduction="20000"/>
          </a:bodyPr>
          <a:lstStyle/>
          <a:p>
            <a:endParaRPr lang="en-US" dirty="0" smtClean="0"/>
          </a:p>
          <a:p>
            <a:r>
              <a:rPr lang="en-US" dirty="0" smtClean="0"/>
              <a:t>Object recognition</a:t>
            </a:r>
          </a:p>
          <a:p>
            <a:r>
              <a:rPr lang="en-US" dirty="0" smtClean="0"/>
              <a:t>Attribute recognition</a:t>
            </a:r>
          </a:p>
          <a:p>
            <a:r>
              <a:rPr lang="en-US" dirty="0" smtClean="0"/>
              <a:t>Scene recognition</a:t>
            </a:r>
          </a:p>
          <a:p>
            <a:r>
              <a:rPr lang="en-US" dirty="0" smtClean="0"/>
              <a:t>Activity recognition</a:t>
            </a:r>
          </a:p>
          <a:p>
            <a:r>
              <a:rPr lang="en-US" dirty="0" smtClean="0"/>
              <a:t>Spatial reasoning</a:t>
            </a:r>
          </a:p>
          <a:p>
            <a:r>
              <a:rPr lang="en-US" dirty="0" smtClean="0"/>
              <a:t>Grounding</a:t>
            </a:r>
          </a:p>
          <a:p>
            <a:r>
              <a:rPr lang="en-US" dirty="0" smtClean="0"/>
              <a:t>Counting</a:t>
            </a:r>
          </a:p>
          <a:p>
            <a:r>
              <a:rPr lang="en-US" dirty="0" smtClean="0"/>
              <a:t>Reading</a:t>
            </a:r>
          </a:p>
          <a:p>
            <a:r>
              <a:rPr lang="en-US" dirty="0" smtClean="0"/>
              <a:t>Brand recognition</a:t>
            </a:r>
          </a:p>
          <a:p>
            <a:r>
              <a:rPr lang="en-US" dirty="0" smtClean="0"/>
              <a:t>Explanation</a:t>
            </a:r>
          </a:p>
          <a:p>
            <a:r>
              <a:rPr lang="en-US" dirty="0" smtClean="0"/>
              <a:t>…</a:t>
            </a:r>
          </a:p>
          <a:p>
            <a:endParaRPr lang="en-US" dirty="0"/>
          </a:p>
        </p:txBody>
      </p:sp>
      <p:sp>
        <p:nvSpPr>
          <p:cNvPr id="11" name="Title 6"/>
          <p:cNvSpPr>
            <a:spLocks noGrp="1"/>
          </p:cNvSpPr>
          <p:nvPr>
            <p:ph type="title"/>
          </p:nvPr>
        </p:nvSpPr>
        <p:spPr>
          <a:xfrm>
            <a:off x="307731" y="215655"/>
            <a:ext cx="11526714" cy="742706"/>
          </a:xfrm>
        </p:spPr>
        <p:txBody>
          <a:bodyPr>
            <a:normAutofit/>
          </a:bodyPr>
          <a:lstStyle/>
          <a:p>
            <a:r>
              <a:rPr lang="en-US" dirty="0" smtClean="0"/>
              <a:t>“skill type” attributes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463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657654" y="4707768"/>
            <a:ext cx="39247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Skills: object, attribute, grounding, external knowledge</a:t>
            </a:r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661" y="2225649"/>
            <a:ext cx="5638800" cy="249553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623425" y="2589088"/>
            <a:ext cx="2712377" cy="2363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307732" y="1099038"/>
            <a:ext cx="11526714" cy="5257311"/>
          </a:xfrm>
        </p:spPr>
        <p:txBody>
          <a:bodyPr>
            <a:normAutofit fontScale="92500" lnSpcReduction="20000"/>
          </a:bodyPr>
          <a:lstStyle/>
          <a:p>
            <a:endParaRPr lang="en-US" dirty="0" smtClean="0"/>
          </a:p>
          <a:p>
            <a:r>
              <a:rPr lang="en-US" dirty="0" smtClean="0"/>
              <a:t>Object recognition</a:t>
            </a:r>
          </a:p>
          <a:p>
            <a:r>
              <a:rPr lang="en-US" dirty="0" smtClean="0"/>
              <a:t>Attribute recognition</a:t>
            </a:r>
          </a:p>
          <a:p>
            <a:r>
              <a:rPr lang="en-US" dirty="0" smtClean="0"/>
              <a:t>Scene recognition</a:t>
            </a:r>
          </a:p>
          <a:p>
            <a:r>
              <a:rPr lang="en-US" dirty="0" smtClean="0"/>
              <a:t>Activity recognition</a:t>
            </a:r>
          </a:p>
          <a:p>
            <a:r>
              <a:rPr lang="en-US" dirty="0" smtClean="0"/>
              <a:t>Spatial reasoning</a:t>
            </a:r>
          </a:p>
          <a:p>
            <a:r>
              <a:rPr lang="en-US" dirty="0" smtClean="0"/>
              <a:t>Grounding</a:t>
            </a:r>
          </a:p>
          <a:p>
            <a:r>
              <a:rPr lang="en-US" dirty="0" smtClean="0"/>
              <a:t>Counting</a:t>
            </a:r>
          </a:p>
          <a:p>
            <a:r>
              <a:rPr lang="en-US" dirty="0" smtClean="0"/>
              <a:t>Reading</a:t>
            </a:r>
          </a:p>
          <a:p>
            <a:r>
              <a:rPr lang="en-US" dirty="0" smtClean="0"/>
              <a:t>Brand recognition</a:t>
            </a:r>
          </a:p>
          <a:p>
            <a:r>
              <a:rPr lang="en-US" dirty="0" smtClean="0"/>
              <a:t>Explanation</a:t>
            </a:r>
          </a:p>
          <a:p>
            <a:r>
              <a:rPr lang="en-US" dirty="0" smtClean="0"/>
              <a:t>…</a:t>
            </a:r>
          </a:p>
          <a:p>
            <a:endParaRPr lang="en-US" dirty="0"/>
          </a:p>
        </p:txBody>
      </p:sp>
      <p:sp>
        <p:nvSpPr>
          <p:cNvPr id="11" name="Title 6"/>
          <p:cNvSpPr>
            <a:spLocks noGrp="1"/>
          </p:cNvSpPr>
          <p:nvPr>
            <p:ph type="title"/>
          </p:nvPr>
        </p:nvSpPr>
        <p:spPr>
          <a:xfrm>
            <a:off x="307731" y="215655"/>
            <a:ext cx="11526714" cy="742706"/>
          </a:xfrm>
        </p:spPr>
        <p:txBody>
          <a:bodyPr>
            <a:normAutofit/>
          </a:bodyPr>
          <a:lstStyle/>
          <a:p>
            <a:r>
              <a:rPr lang="en-US" dirty="0" smtClean="0"/>
              <a:t>“skill type” attributes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432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181636" y="5543465"/>
            <a:ext cx="3924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Skills: object, counting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8938517" y="2162811"/>
            <a:ext cx="2712377" cy="2363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4312" y="1647998"/>
            <a:ext cx="2908200" cy="389546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442864" y="1001667"/>
            <a:ext cx="25609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Q: How many glasses? </a:t>
            </a:r>
          </a:p>
          <a:p>
            <a:r>
              <a:rPr lang="en-US" sz="2000" dirty="0" smtClean="0"/>
              <a:t>A: 4</a:t>
            </a:r>
            <a:endParaRPr lang="en-US" sz="2000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7732" y="1099038"/>
            <a:ext cx="11526714" cy="5257311"/>
          </a:xfrm>
        </p:spPr>
        <p:txBody>
          <a:bodyPr>
            <a:normAutofit fontScale="92500" lnSpcReduction="20000"/>
          </a:bodyPr>
          <a:lstStyle/>
          <a:p>
            <a:endParaRPr lang="en-US" dirty="0" smtClean="0"/>
          </a:p>
          <a:p>
            <a:r>
              <a:rPr lang="en-US" dirty="0" smtClean="0"/>
              <a:t>Object recognition</a:t>
            </a:r>
          </a:p>
          <a:p>
            <a:r>
              <a:rPr lang="en-US" dirty="0" smtClean="0"/>
              <a:t>Attribute recognition</a:t>
            </a:r>
          </a:p>
          <a:p>
            <a:r>
              <a:rPr lang="en-US" dirty="0" smtClean="0"/>
              <a:t>Scene recognition</a:t>
            </a:r>
          </a:p>
          <a:p>
            <a:r>
              <a:rPr lang="en-US" dirty="0" smtClean="0"/>
              <a:t>Activity recognition</a:t>
            </a:r>
          </a:p>
          <a:p>
            <a:r>
              <a:rPr lang="en-US" dirty="0" smtClean="0"/>
              <a:t>Spatial reasoning</a:t>
            </a:r>
          </a:p>
          <a:p>
            <a:r>
              <a:rPr lang="en-US" dirty="0" smtClean="0"/>
              <a:t>Grounding</a:t>
            </a:r>
          </a:p>
          <a:p>
            <a:r>
              <a:rPr lang="en-US" dirty="0" smtClean="0"/>
              <a:t>Counting</a:t>
            </a:r>
          </a:p>
          <a:p>
            <a:r>
              <a:rPr lang="en-US" dirty="0" smtClean="0"/>
              <a:t>Reading</a:t>
            </a:r>
          </a:p>
          <a:p>
            <a:r>
              <a:rPr lang="en-US" dirty="0" smtClean="0"/>
              <a:t>Brand recognition</a:t>
            </a:r>
          </a:p>
          <a:p>
            <a:r>
              <a:rPr lang="en-US" dirty="0" smtClean="0"/>
              <a:t>Explanation</a:t>
            </a:r>
          </a:p>
          <a:p>
            <a:r>
              <a:rPr lang="en-US" dirty="0" smtClean="0"/>
              <a:t>…</a:t>
            </a:r>
          </a:p>
          <a:p>
            <a:endParaRPr lang="en-US" dirty="0"/>
          </a:p>
        </p:txBody>
      </p:sp>
      <p:sp>
        <p:nvSpPr>
          <p:cNvPr id="14" name="Title 6"/>
          <p:cNvSpPr>
            <a:spLocks noGrp="1"/>
          </p:cNvSpPr>
          <p:nvPr>
            <p:ph type="title"/>
          </p:nvPr>
        </p:nvSpPr>
        <p:spPr>
          <a:xfrm>
            <a:off x="307731" y="215655"/>
            <a:ext cx="11526714" cy="742706"/>
          </a:xfrm>
        </p:spPr>
        <p:txBody>
          <a:bodyPr>
            <a:normAutofit/>
          </a:bodyPr>
          <a:lstStyle/>
          <a:p>
            <a:r>
              <a:rPr lang="en-US" dirty="0" smtClean="0"/>
              <a:t>“skill type” attributes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73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181636" y="5543465"/>
            <a:ext cx="39247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Skills: object, grounding, reading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8938517" y="2162811"/>
            <a:ext cx="2712377" cy="2363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442864" y="1001667"/>
            <a:ext cx="36561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Q: What does this guy’s shirt say?</a:t>
            </a:r>
          </a:p>
          <a:p>
            <a:r>
              <a:rPr lang="en-US" sz="2000" dirty="0" smtClean="0"/>
              <a:t>A: “</a:t>
            </a:r>
            <a:r>
              <a:rPr lang="en-US" sz="2000" dirty="0" err="1" smtClean="0"/>
              <a:t>Emerica</a:t>
            </a:r>
            <a:r>
              <a:rPr lang="en-US" sz="2000" dirty="0" smtClean="0"/>
              <a:t>”</a:t>
            </a:r>
            <a:endParaRPr lang="en-US" sz="2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4506" y="1709553"/>
            <a:ext cx="2730600" cy="3862267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307732" y="1099038"/>
            <a:ext cx="11526714" cy="5257311"/>
          </a:xfrm>
        </p:spPr>
        <p:txBody>
          <a:bodyPr>
            <a:normAutofit fontScale="92500" lnSpcReduction="20000"/>
          </a:bodyPr>
          <a:lstStyle/>
          <a:p>
            <a:endParaRPr lang="en-US" dirty="0" smtClean="0"/>
          </a:p>
          <a:p>
            <a:r>
              <a:rPr lang="en-US" dirty="0" smtClean="0"/>
              <a:t>Object recognition</a:t>
            </a:r>
          </a:p>
          <a:p>
            <a:r>
              <a:rPr lang="en-US" dirty="0" smtClean="0"/>
              <a:t>Attribute recognition</a:t>
            </a:r>
          </a:p>
          <a:p>
            <a:r>
              <a:rPr lang="en-US" dirty="0" smtClean="0"/>
              <a:t>Scene recognition</a:t>
            </a:r>
          </a:p>
          <a:p>
            <a:r>
              <a:rPr lang="en-US" dirty="0" smtClean="0"/>
              <a:t>Activity recognition</a:t>
            </a:r>
          </a:p>
          <a:p>
            <a:r>
              <a:rPr lang="en-US" dirty="0" smtClean="0"/>
              <a:t>Spatial reasoning</a:t>
            </a:r>
          </a:p>
          <a:p>
            <a:r>
              <a:rPr lang="en-US" dirty="0" smtClean="0"/>
              <a:t>Grounding</a:t>
            </a:r>
          </a:p>
          <a:p>
            <a:r>
              <a:rPr lang="en-US" dirty="0" smtClean="0"/>
              <a:t>Counting</a:t>
            </a:r>
          </a:p>
          <a:p>
            <a:r>
              <a:rPr lang="en-US" dirty="0" smtClean="0"/>
              <a:t>Reading</a:t>
            </a:r>
          </a:p>
          <a:p>
            <a:r>
              <a:rPr lang="en-US" dirty="0" smtClean="0"/>
              <a:t>Brand recognition</a:t>
            </a:r>
          </a:p>
          <a:p>
            <a:r>
              <a:rPr lang="en-US" dirty="0" smtClean="0"/>
              <a:t>Explanation</a:t>
            </a:r>
          </a:p>
          <a:p>
            <a:r>
              <a:rPr lang="en-US" dirty="0" smtClean="0"/>
              <a:t>…</a:t>
            </a:r>
          </a:p>
          <a:p>
            <a:endParaRPr lang="en-US" dirty="0"/>
          </a:p>
        </p:txBody>
      </p:sp>
      <p:sp>
        <p:nvSpPr>
          <p:cNvPr id="12" name="Title 6"/>
          <p:cNvSpPr>
            <a:spLocks noGrp="1"/>
          </p:cNvSpPr>
          <p:nvPr>
            <p:ph type="title"/>
          </p:nvPr>
        </p:nvSpPr>
        <p:spPr>
          <a:xfrm>
            <a:off x="307731" y="215655"/>
            <a:ext cx="11526714" cy="742706"/>
          </a:xfrm>
        </p:spPr>
        <p:txBody>
          <a:bodyPr>
            <a:normAutofit/>
          </a:bodyPr>
          <a:lstStyle/>
          <a:p>
            <a:r>
              <a:rPr lang="en-US" dirty="0" smtClean="0"/>
              <a:t>“skill type” attributes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919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Evaluating attention by Das et al.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7732" y="1099038"/>
            <a:ext cx="5520986" cy="5257311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Attention annotations</a:t>
            </a:r>
          </a:p>
          <a:p>
            <a:endParaRPr lang="en-US" dirty="0" smtClean="0"/>
          </a:p>
          <a:p>
            <a:r>
              <a:rPr lang="en-US" dirty="0" smtClean="0"/>
              <a:t>Evaluate with Spearman rank correlation of positions within each image</a:t>
            </a:r>
          </a:p>
          <a:p>
            <a:endParaRPr lang="en-US" dirty="0"/>
          </a:p>
          <a:p>
            <a:r>
              <a:rPr lang="en-US" dirty="0" smtClean="0"/>
              <a:t>Found that existing methods substantially underperform a center bias or salience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85593" y="1982023"/>
            <a:ext cx="52989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“Human Attention in VQA…”, Das et al., Facebook/</a:t>
            </a:r>
            <a:r>
              <a:rPr lang="en-US" sz="1400" dirty="0" err="1" smtClean="0"/>
              <a:t>VTech</a:t>
            </a:r>
            <a:r>
              <a:rPr lang="en-US" sz="1400" dirty="0" smtClean="0"/>
              <a:t>, EMNLP 2016</a:t>
            </a:r>
            <a:endParaRPr lang="en-US" sz="140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2228" y="1181099"/>
            <a:ext cx="4057627" cy="553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528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50140"/>
          <a:stretch/>
        </p:blipFill>
        <p:spPr>
          <a:xfrm>
            <a:off x="6071088" y="1448944"/>
            <a:ext cx="6060755" cy="38114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Controlling for center-bias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07732" y="1099038"/>
                <a:ext cx="5430138" cy="5257311"/>
              </a:xfrm>
            </p:spPr>
            <p:txBody>
              <a:bodyPr>
                <a:normAutofit/>
              </a:bodyPr>
              <a:lstStyle/>
              <a:p>
                <a:endParaRPr lang="en-US" dirty="0" smtClean="0"/>
              </a:p>
              <a:p>
                <a:r>
                  <a:rPr lang="en-US" dirty="0" smtClean="0"/>
                  <a:t>Plot as a function of conformance to center-bias</a:t>
                </a:r>
              </a:p>
              <a:p>
                <a:r>
                  <a:rPr lang="en-US" dirty="0" smtClean="0"/>
                  <a:t>Use weighted area ROC (no randomness needed for tie breakers, big differences matter more):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⋅(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𝑝𝑟𝑒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𝑖𝑚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pred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im</m:t>
                          </m:r>
                        </m:sub>
                      </m:sSub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j</m:t>
                      </m:r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en-US" sz="2000" dirty="0" smtClean="0"/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latin typeface="Cambria Math" panose="02040503050406030204" pitchFamily="18" charset="0"/>
                                </a:rPr>
                                <m:t>w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latin typeface="Cambria Math" panose="02040503050406030204" pitchFamily="18" charset="0"/>
                                </a:rPr>
                                <m:t>ij</m:t>
                              </m:r>
                            </m:sub>
                          </m:sSub>
                          <m:r>
                            <a:rPr lang="en-US" sz="1800" b="0" i="0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1800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𝑖𝑚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𝑖𝑚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,0)</m:t>
                      </m:r>
                    </m:oMath>
                  </m:oMathPara>
                </a14:m>
                <a:endParaRPr lang="en-US" sz="180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7732" y="1099038"/>
                <a:ext cx="5430138" cy="5257311"/>
              </a:xfrm>
              <a:blipFill rotWithShape="0">
                <a:blip r:embed="rId3"/>
                <a:stretch>
                  <a:fillRect l="-2020" r="-3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-50350" y="6027003"/>
            <a:ext cx="30459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Thanks to Kevin Shih for doing much work on evaluation metrics and figures for these slides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7180432" y="5197866"/>
            <a:ext cx="30786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/>
              <a:t>Degree of Center Bias (cumulative)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29051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171" y="3433402"/>
            <a:ext cx="8288633" cy="25989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Controlling for center-bias, weighted ROC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07731" y="1099038"/>
                <a:ext cx="10860277" cy="5257311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Plot as a function of conformance to center-bias</a:t>
                </a:r>
              </a:p>
              <a:p>
                <a:r>
                  <a:rPr lang="en-US" dirty="0" smtClean="0"/>
                  <a:t>Use weighted ROC (no randomness needed for tie breakers, big differences matter more):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⋅(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𝑝𝑟𝑒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𝑖𝑚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pred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im</m:t>
                          </m:r>
                        </m:sub>
                      </m:sSub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j</m:t>
                      </m:r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en-US" sz="2000" dirty="0" smtClean="0"/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latin typeface="Cambria Math" panose="02040503050406030204" pitchFamily="18" charset="0"/>
                                </a:rPr>
                                <m:t>w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latin typeface="Cambria Math" panose="02040503050406030204" pitchFamily="18" charset="0"/>
                                </a:rPr>
                                <m:t>ij</m:t>
                              </m:r>
                            </m:sub>
                          </m:sSub>
                          <m:r>
                            <a:rPr lang="en-US" sz="1800" b="0" i="0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1800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𝑖𝑚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𝑖𝑚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,0)</m:t>
                      </m:r>
                    </m:oMath>
                  </m:oMathPara>
                </a14:m>
                <a:endParaRPr lang="en-US" sz="180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7731" y="1099038"/>
                <a:ext cx="10860277" cy="5257311"/>
              </a:xfrm>
              <a:blipFill rotWithShape="0">
                <a:blip r:embed="rId3"/>
                <a:stretch>
                  <a:fillRect l="-1010" t="-19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0" y="6488477"/>
            <a:ext cx="77876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Thanks to Kevin Shih for doing much work on evaluation metrics and figures for these slides</a:t>
            </a:r>
            <a:endParaRPr lang="en-US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1964341" y="6018672"/>
            <a:ext cx="27208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Degree of Center Bias (cumulative)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6316461" y="6032383"/>
            <a:ext cx="27208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Degree of Center Bias (cumulative)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69362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Consider correlation of position across images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0" y="5657671"/>
            <a:ext cx="78676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Salience: based on edge boxes</a:t>
            </a:r>
          </a:p>
          <a:p>
            <a:r>
              <a:rPr lang="en-US" sz="1200" dirty="0" smtClean="0"/>
              <a:t>Human: inter-human correlation</a:t>
            </a:r>
          </a:p>
          <a:p>
            <a:r>
              <a:rPr lang="en-US" sz="1200" dirty="0" err="1" smtClean="0"/>
              <a:t>HiCo</a:t>
            </a:r>
            <a:r>
              <a:rPr lang="en-US" sz="1200" dirty="0" smtClean="0"/>
              <a:t>: “Hierarchical Question-Image Co-Attention …”, </a:t>
            </a:r>
            <a:r>
              <a:rPr lang="en-US" sz="1200" dirty="0" err="1" smtClean="0"/>
              <a:t>VTech</a:t>
            </a:r>
            <a:r>
              <a:rPr lang="en-US" sz="1200" dirty="0" smtClean="0"/>
              <a:t>/</a:t>
            </a:r>
            <a:r>
              <a:rPr lang="en-US" sz="1200" dirty="0" err="1" smtClean="0"/>
              <a:t>GTech</a:t>
            </a:r>
            <a:r>
              <a:rPr lang="en-US" sz="1200" dirty="0" smtClean="0"/>
              <a:t>, NIPS 2016 </a:t>
            </a:r>
          </a:p>
          <a:p>
            <a:r>
              <a:rPr lang="en-US" sz="1200" dirty="0" smtClean="0"/>
              <a:t>SAN2: “Stacked Attention Networks …”, CMU/MSFT, Yang et al., CVPR 2016</a:t>
            </a:r>
          </a:p>
          <a:p>
            <a:r>
              <a:rPr lang="en-US" sz="1200" dirty="0" smtClean="0"/>
              <a:t>WTL: “Where to Look…”, UIUC, Shih et al., CVPR 2016</a:t>
            </a:r>
          </a:p>
          <a:p>
            <a:r>
              <a:rPr lang="en-US" sz="1200" dirty="0" smtClean="0"/>
              <a:t>SVLR: “Aligned Image-Word Representations…”, UIUC, Gupta et al., ICCV 2017</a:t>
            </a:r>
            <a:endParaRPr lang="en-US" sz="1200" dirty="0"/>
          </a:p>
        </p:txBody>
      </p:sp>
      <p:sp>
        <p:nvSpPr>
          <p:cNvPr id="9" name="TextBox 8"/>
          <p:cNvSpPr txBox="1"/>
          <p:nvPr/>
        </p:nvSpPr>
        <p:spPr>
          <a:xfrm>
            <a:off x="3309813" y="3472418"/>
            <a:ext cx="5180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Average </a:t>
            </a:r>
            <a:r>
              <a:rPr lang="en-US" b="1" dirty="0" smtClean="0"/>
              <a:t>Correlation Across Images </a:t>
            </a:r>
            <a:r>
              <a:rPr lang="en-US" dirty="0" smtClean="0"/>
              <a:t>for each Position</a:t>
            </a:r>
            <a:endParaRPr lang="en-US" dirty="0"/>
          </a:p>
        </p:txBody>
      </p:sp>
      <p:graphicFrame>
        <p:nvGraphicFramePr>
          <p:cNvPr id="10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01551318"/>
              </p:ext>
            </p:extLst>
          </p:nvPr>
        </p:nvGraphicFramePr>
        <p:xfrm>
          <a:off x="274268" y="1956038"/>
          <a:ext cx="11560178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4346"/>
                <a:gridCol w="1126979"/>
                <a:gridCol w="1126979"/>
                <a:gridCol w="1126979"/>
                <a:gridCol w="1126979"/>
                <a:gridCol w="1126979"/>
                <a:gridCol w="1126979"/>
                <a:gridCol w="1126979"/>
                <a:gridCol w="1126979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Random</a:t>
                      </a:r>
                      <a:endParaRPr lang="en-US" dirty="0"/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Center Bias</a:t>
                      </a:r>
                      <a:endParaRPr lang="en-US" dirty="0"/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Salience</a:t>
                      </a:r>
                      <a:endParaRPr lang="en-US" dirty="0"/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HiCo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SAN2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WTL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SVLR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Human</a:t>
                      </a:r>
                      <a:endParaRPr lang="en-US" dirty="0"/>
                    </a:p>
                  </a:txBody>
                  <a:tcPr anchor="ctr"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Correlation Across Position </a:t>
                      </a:r>
                      <a:r>
                        <a:rPr lang="en-US" dirty="0" smtClean="0"/>
                        <a:t>for Each Image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0.770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0.714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0.662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0.671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0.7039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0.767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0.839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/>
                        <a:t>Correlation Across Images </a:t>
                      </a:r>
                      <a:r>
                        <a:rPr lang="en-US" dirty="0" smtClean="0"/>
                        <a:t>for Each Position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0.560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0.605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0.577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0.563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0.623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0.680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5299402" y="1479725"/>
            <a:ext cx="19929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Weighted AUC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09967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Consider correlation of position across images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/>
          </p:nvPr>
        </p:nvGraphicFramePr>
        <p:xfrm>
          <a:off x="274268" y="3841750"/>
          <a:ext cx="11560177" cy="1651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8025"/>
                <a:gridCol w="1197769"/>
                <a:gridCol w="1197769"/>
                <a:gridCol w="1197769"/>
                <a:gridCol w="1197769"/>
                <a:gridCol w="1197769"/>
                <a:gridCol w="1197769"/>
                <a:gridCol w="1197769"/>
                <a:gridCol w="1197769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Random</a:t>
                      </a:r>
                      <a:endParaRPr lang="en-US" dirty="0"/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Center Bias</a:t>
                      </a:r>
                      <a:endParaRPr lang="en-US" dirty="0"/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Salience</a:t>
                      </a:r>
                      <a:endParaRPr lang="en-US" dirty="0"/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HiCo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SAN2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WTL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SVLR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Human</a:t>
                      </a:r>
                      <a:endParaRPr lang="en-US" dirty="0"/>
                    </a:p>
                  </a:txBody>
                  <a:tcPr anchor="ctr"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Spearman Rank Correlation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0.103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0.181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0.148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 0.115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0.223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0.358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Weighted ROC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0.560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0.605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0.577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0.563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0.623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0.680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0" y="5657671"/>
            <a:ext cx="78676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Salience: based on edge boxes</a:t>
            </a:r>
          </a:p>
          <a:p>
            <a:r>
              <a:rPr lang="en-US" sz="1200" dirty="0" smtClean="0"/>
              <a:t>Human: inter-human correlation</a:t>
            </a:r>
          </a:p>
          <a:p>
            <a:r>
              <a:rPr lang="en-US" sz="1200" dirty="0" err="1" smtClean="0"/>
              <a:t>HiCo</a:t>
            </a:r>
            <a:r>
              <a:rPr lang="en-US" sz="1200" dirty="0" smtClean="0"/>
              <a:t>: “Hierarchical Question-Image Co-Attention …”, </a:t>
            </a:r>
            <a:r>
              <a:rPr lang="en-US" sz="1200" dirty="0" err="1" smtClean="0"/>
              <a:t>VTech</a:t>
            </a:r>
            <a:r>
              <a:rPr lang="en-US" sz="1200" dirty="0" smtClean="0"/>
              <a:t>/</a:t>
            </a:r>
            <a:r>
              <a:rPr lang="en-US" sz="1200" dirty="0" err="1" smtClean="0"/>
              <a:t>GTech</a:t>
            </a:r>
            <a:r>
              <a:rPr lang="en-US" sz="1200" dirty="0" smtClean="0"/>
              <a:t>, NIPS 2016 </a:t>
            </a:r>
          </a:p>
          <a:p>
            <a:r>
              <a:rPr lang="en-US" sz="1200" dirty="0" smtClean="0"/>
              <a:t>SAN2: “Stacked Attention Networks …”, CMU/MSFT, Yang et al., CVPR 2016</a:t>
            </a:r>
          </a:p>
          <a:p>
            <a:r>
              <a:rPr lang="en-US" sz="1200" dirty="0" smtClean="0"/>
              <a:t>WTL: “Where to Look…”, UIUC, Shih et al., CVPR 2016</a:t>
            </a:r>
          </a:p>
          <a:p>
            <a:r>
              <a:rPr lang="en-US" sz="1200" dirty="0" smtClean="0"/>
              <a:t>SVLR: “Aligned Image-Word Representations…”, UIUC, Gupta et al., ICCV 2017</a:t>
            </a:r>
            <a:endParaRPr lang="en-US" sz="1200" dirty="0"/>
          </a:p>
        </p:txBody>
      </p:sp>
      <p:sp>
        <p:nvSpPr>
          <p:cNvPr id="9" name="TextBox 8"/>
          <p:cNvSpPr txBox="1"/>
          <p:nvPr/>
        </p:nvSpPr>
        <p:spPr>
          <a:xfrm>
            <a:off x="3309813" y="3472418"/>
            <a:ext cx="5180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Average </a:t>
            </a:r>
            <a:r>
              <a:rPr lang="en-US" b="1" dirty="0" smtClean="0"/>
              <a:t>Correlation Across Images </a:t>
            </a:r>
            <a:r>
              <a:rPr lang="en-US" dirty="0" smtClean="0"/>
              <a:t>for each Position</a:t>
            </a:r>
            <a:endParaRPr lang="en-US" dirty="0"/>
          </a:p>
        </p:txBody>
      </p:sp>
      <p:graphicFrame>
        <p:nvGraphicFramePr>
          <p:cNvPr id="10" name="Content Placeholder 5"/>
          <p:cNvGraphicFramePr>
            <a:graphicFrameLocks/>
          </p:cNvGraphicFramePr>
          <p:nvPr>
            <p:extLst/>
          </p:nvPr>
        </p:nvGraphicFramePr>
        <p:xfrm>
          <a:off x="274268" y="1452086"/>
          <a:ext cx="11560177" cy="1651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8025"/>
                <a:gridCol w="1197769"/>
                <a:gridCol w="1197769"/>
                <a:gridCol w="1197769"/>
                <a:gridCol w="1197769"/>
                <a:gridCol w="1197769"/>
                <a:gridCol w="1197769"/>
                <a:gridCol w="1197769"/>
                <a:gridCol w="1197769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Random</a:t>
                      </a:r>
                      <a:endParaRPr lang="en-US" dirty="0"/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Center Bias</a:t>
                      </a:r>
                      <a:endParaRPr lang="en-US" dirty="0"/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Salience</a:t>
                      </a:r>
                      <a:endParaRPr lang="en-US" dirty="0"/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HiCo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SAN2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WTL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SVLR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Human</a:t>
                      </a:r>
                      <a:endParaRPr lang="en-US" dirty="0"/>
                    </a:p>
                  </a:txBody>
                  <a:tcPr anchor="ctr"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Spearman Rank Correlation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0.533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0.398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0.270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0.259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0.376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0.481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0.624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Weighted ROC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0.770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0.714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0.662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0.671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0.7039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0.767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0.839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309813" y="1082754"/>
            <a:ext cx="5103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Average </a:t>
            </a:r>
            <a:r>
              <a:rPr lang="en-US" b="1" dirty="0" smtClean="0"/>
              <a:t>Correlation Across Positions </a:t>
            </a:r>
            <a:r>
              <a:rPr lang="en-US" dirty="0" smtClean="0"/>
              <a:t>for each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023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7732" y="1200150"/>
            <a:ext cx="6150218" cy="5156199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r>
              <a:rPr lang="en-US" dirty="0"/>
              <a:t>S</a:t>
            </a:r>
            <a:r>
              <a:rPr lang="en-US" dirty="0" smtClean="0"/>
              <a:t>urveyed 20+ papers, including survey and analysis papers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How is VQA used for research, and what improvements to evaluation can facilitate research?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4568" y="1768536"/>
            <a:ext cx="5261400" cy="40559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18337" y="5782632"/>
            <a:ext cx="3863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“VQA: A Survey…”, Wu et al., Adelaide, CVIU 2017 </a:t>
            </a:r>
            <a:endParaRPr lang="en-US" sz="1400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23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Evaluating generalization through a metric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Three ideas to measure rareness of question:</a:t>
            </a:r>
          </a:p>
          <a:p>
            <a:pPr lvl="1"/>
            <a:r>
              <a:rPr lang="en-US" dirty="0" smtClean="0"/>
              <a:t>Compute Q/A probability with tri-gram model (downside is that long sentences will tend to have lower probability)</a:t>
            </a:r>
          </a:p>
          <a:p>
            <a:pPr lvl="1"/>
            <a:r>
              <a:rPr lang="en-US" dirty="0" smtClean="0"/>
              <a:t>Probability of least common word</a:t>
            </a:r>
          </a:p>
          <a:p>
            <a:pPr lvl="1"/>
            <a:r>
              <a:rPr lang="en-US" dirty="0" smtClean="0"/>
              <a:t>Average distance to K-NN for Q/A in an embedding space </a:t>
            </a:r>
          </a:p>
          <a:p>
            <a:pPr marL="457200" lvl="1" indent="0">
              <a:buNone/>
            </a:pPr>
            <a:r>
              <a:rPr lang="en-US" sz="1400" dirty="0" smtClean="0"/>
              <a:t>    </a:t>
            </a:r>
            <a:r>
              <a:rPr lang="en-US" sz="1600" dirty="0" smtClean="0"/>
              <a:t> (Agrawal et al. “Analyzing the Behavior…”, </a:t>
            </a:r>
            <a:r>
              <a:rPr lang="en-US" sz="1600" dirty="0" err="1" smtClean="0"/>
              <a:t>VTech</a:t>
            </a:r>
            <a:r>
              <a:rPr lang="en-US" sz="1600" dirty="0" smtClean="0"/>
              <a:t>, EMNLP 2016)</a:t>
            </a:r>
            <a:endParaRPr lang="en-US" sz="2800" dirty="0" smtClean="0"/>
          </a:p>
          <a:p>
            <a:pPr lvl="1"/>
            <a:endParaRPr lang="en-US" dirty="0"/>
          </a:p>
          <a:p>
            <a:r>
              <a:rPr lang="en-US" dirty="0" smtClean="0"/>
              <a:t>Make three rareness categories (e.g. divide into thirds according to rarity) and evaluate accuracy of each subset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643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Evaluating generalization through experiment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Create a mini-train set of 1000 (for instance) examples</a:t>
            </a:r>
          </a:p>
          <a:p>
            <a:pPr lvl="1"/>
            <a:r>
              <a:rPr lang="en-US" dirty="0" smtClean="0"/>
              <a:t>Should be enough to learn format of VQA, but not enough to learn how to answer each question from VQA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 smtClean="0"/>
              <a:t>Evaluate on </a:t>
            </a:r>
            <a:r>
              <a:rPr lang="en-US" dirty="0" err="1" smtClean="0"/>
              <a:t>val</a:t>
            </a:r>
            <a:r>
              <a:rPr lang="en-US" dirty="0" smtClean="0"/>
              <a:t>/test</a:t>
            </a:r>
          </a:p>
          <a:p>
            <a:pPr lvl="1"/>
            <a:r>
              <a:rPr lang="en-US" dirty="0" smtClean="0"/>
              <a:t>Good test for cross-dataset (inductive) transfer from non-VQA tasks such as recognition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13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Use multiple choice instead of open-ended question answering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 smtClean="0"/>
              <a:t>Main additional challenge of open-ended is in narrowing down the options based on question type, places more importance on learning dataset pattern (“bias”)</a:t>
            </a:r>
          </a:p>
          <a:p>
            <a:endParaRPr lang="en-US" dirty="0"/>
          </a:p>
          <a:p>
            <a:r>
              <a:rPr lang="en-US" dirty="0" smtClean="0"/>
              <a:t>Multiple choice is a cleaner evaluation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332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 smtClean="0"/>
          </a:p>
          <a:p>
            <a:r>
              <a:rPr lang="en-US" dirty="0" smtClean="0"/>
              <a:t>VQA creates opportunities for studying </a:t>
            </a:r>
            <a:r>
              <a:rPr lang="en-US" b="1" dirty="0" smtClean="0"/>
              <a:t>task generalization </a:t>
            </a:r>
            <a:r>
              <a:rPr lang="en-US" dirty="0" smtClean="0"/>
              <a:t>and </a:t>
            </a:r>
            <a:r>
              <a:rPr lang="en-US" b="1" dirty="0" smtClean="0"/>
              <a:t>learning to perform tasks specified with natural language</a:t>
            </a:r>
            <a:endParaRPr lang="en-US" b="1" dirty="0"/>
          </a:p>
          <a:p>
            <a:endParaRPr lang="en-US" b="1" dirty="0" smtClean="0"/>
          </a:p>
          <a:p>
            <a:r>
              <a:rPr lang="en-US" b="1" dirty="0" smtClean="0"/>
              <a:t>Current standard evaluations may inhibit research </a:t>
            </a:r>
            <a:r>
              <a:rPr lang="en-US" dirty="0" smtClean="0"/>
              <a:t>by encouraging treating VQA as multimodal pattern recognition</a:t>
            </a:r>
          </a:p>
          <a:p>
            <a:endParaRPr lang="en-US" dirty="0"/>
          </a:p>
          <a:p>
            <a:r>
              <a:rPr lang="en-US" dirty="0" smtClean="0"/>
              <a:t>We should </a:t>
            </a:r>
            <a:r>
              <a:rPr lang="en-US" b="1" dirty="0" smtClean="0"/>
              <a:t>create a standardized extended evaluation </a:t>
            </a:r>
            <a:r>
              <a:rPr lang="en-US" dirty="0" smtClean="0"/>
              <a:t>to facilitate the unique directions afforded by VQA</a:t>
            </a:r>
          </a:p>
          <a:p>
            <a:pPr lvl="1"/>
            <a:r>
              <a:rPr lang="en-US" dirty="0" smtClean="0"/>
              <a:t>skill types</a:t>
            </a:r>
          </a:p>
          <a:p>
            <a:pPr lvl="1"/>
            <a:r>
              <a:rPr lang="en-US" dirty="0" smtClean="0"/>
              <a:t>attention metric</a:t>
            </a:r>
          </a:p>
          <a:p>
            <a:pPr lvl="1"/>
            <a:r>
              <a:rPr lang="en-US" dirty="0" smtClean="0"/>
              <a:t>generalization metric</a:t>
            </a:r>
          </a:p>
          <a:p>
            <a:pPr lvl="1"/>
            <a:r>
              <a:rPr lang="en-US" dirty="0" smtClean="0"/>
              <a:t>mini-train set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350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9724" y="1746738"/>
            <a:ext cx="9843721" cy="5257311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Proposal: </a:t>
            </a:r>
            <a:r>
              <a:rPr lang="en-US" b="1" dirty="0" smtClean="0"/>
              <a:t>create a standardized extended evaluation </a:t>
            </a:r>
            <a:r>
              <a:rPr lang="en-US" dirty="0" smtClean="0"/>
              <a:t>to facilitate the unique directions afforded by VQA</a:t>
            </a:r>
          </a:p>
          <a:p>
            <a:pPr lvl="1"/>
            <a:r>
              <a:rPr lang="en-US" dirty="0" smtClean="0"/>
              <a:t>skill types</a:t>
            </a:r>
          </a:p>
          <a:p>
            <a:pPr lvl="1"/>
            <a:r>
              <a:rPr lang="en-US" dirty="0" smtClean="0"/>
              <a:t>attention metric</a:t>
            </a:r>
          </a:p>
          <a:p>
            <a:pPr lvl="1"/>
            <a:r>
              <a:rPr lang="en-US" dirty="0" smtClean="0"/>
              <a:t>generalization metric</a:t>
            </a:r>
          </a:p>
          <a:p>
            <a:pPr lvl="1"/>
            <a:r>
              <a:rPr lang="en-US" dirty="0" smtClean="0"/>
              <a:t>mini-train set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648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VQA offers the </a:t>
            </a:r>
            <a:r>
              <a:rPr lang="en-US" b="1" dirty="0" smtClean="0">
                <a:solidFill>
                  <a:schemeClr val="accent1"/>
                </a:solidFill>
              </a:rPr>
              <a:t>opportunity</a:t>
            </a:r>
            <a:r>
              <a:rPr lang="en-US" dirty="0" smtClean="0"/>
              <a:t> of unique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7733" y="1099038"/>
            <a:ext cx="5366462" cy="5257311"/>
          </a:xfrm>
        </p:spPr>
        <p:txBody>
          <a:bodyPr>
            <a:normAutofit fontScale="77500" lnSpcReduction="20000"/>
          </a:bodyPr>
          <a:lstStyle/>
          <a:p>
            <a:endParaRPr lang="en-US" dirty="0" smtClean="0"/>
          </a:p>
          <a:p>
            <a:r>
              <a:rPr lang="en-US" dirty="0" smtClean="0"/>
              <a:t>Disparate vision tasks specified with natural language</a:t>
            </a:r>
          </a:p>
          <a:p>
            <a:pPr lvl="1"/>
            <a:r>
              <a:rPr lang="en-US" dirty="0" smtClean="0"/>
              <a:t>Embedding, grounding</a:t>
            </a:r>
          </a:p>
          <a:p>
            <a:pPr lvl="1"/>
            <a:r>
              <a:rPr lang="en-US" dirty="0" smtClean="0"/>
              <a:t>Inductive transfer from other datasets</a:t>
            </a:r>
          </a:p>
          <a:p>
            <a:endParaRPr lang="en-US" dirty="0" smtClean="0"/>
          </a:p>
          <a:p>
            <a:r>
              <a:rPr lang="en-US" dirty="0" smtClean="0"/>
              <a:t>Requires a range  of specialized skills</a:t>
            </a:r>
          </a:p>
          <a:p>
            <a:pPr lvl="1"/>
            <a:r>
              <a:rPr lang="en-US" dirty="0" smtClean="0"/>
              <a:t>Compositional models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Requires new forms of task generalization</a:t>
            </a:r>
          </a:p>
          <a:p>
            <a:pPr lvl="1"/>
            <a:r>
              <a:rPr lang="en-US" dirty="0" smtClean="0"/>
              <a:t>External knowledge</a:t>
            </a:r>
          </a:p>
          <a:p>
            <a:pPr lvl="1"/>
            <a:r>
              <a:rPr lang="en-US" dirty="0" smtClean="0"/>
              <a:t>Inductive transfer from other datasets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 smtClean="0"/>
              <a:t>Some questions are very hard to answer</a:t>
            </a:r>
          </a:p>
          <a:p>
            <a:pPr lvl="1"/>
            <a:r>
              <a:rPr lang="en-US" dirty="0" smtClean="0"/>
              <a:t>How to make the system say “I don’t know”</a:t>
            </a:r>
          </a:p>
          <a:p>
            <a:pPr lvl="1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3300" y="1495858"/>
            <a:ext cx="5772000" cy="327573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806912" y="4672651"/>
            <a:ext cx="46392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figure: Goyal et al. CVPR 2017 (VQA v2 dataset paper)</a:t>
            </a:r>
            <a:endParaRPr 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6555103" y="6017795"/>
            <a:ext cx="47134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See “VQA: A Survey…”, Wu et al., Adelaide, CVIU 2017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71403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impact of these interesting contributions is dominated by feature choice and training details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7731" y="4657441"/>
            <a:ext cx="11526714" cy="19407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 smtClean="0"/>
              <a:t>Jabri</a:t>
            </a:r>
            <a:r>
              <a:rPr lang="en-US" sz="2400" dirty="0" smtClean="0"/>
              <a:t> et al. conclude : </a:t>
            </a:r>
          </a:p>
          <a:p>
            <a:pPr lvl="1"/>
            <a:r>
              <a:rPr lang="en-US" sz="2000" dirty="0" smtClean="0"/>
              <a:t>The best-performing methods are best at “cheating” (fitting the dataset biases)</a:t>
            </a:r>
          </a:p>
          <a:p>
            <a:pPr lvl="1"/>
            <a:r>
              <a:rPr lang="en-US" sz="2000" dirty="0" smtClean="0"/>
              <a:t>Current models aren’t ready for VQA and hit the same ceiling</a:t>
            </a:r>
          </a:p>
          <a:p>
            <a:pPr lvl="1"/>
            <a:r>
              <a:rPr lang="en-US" sz="2000" dirty="0" smtClean="0"/>
              <a:t>“May be necessary to consider alternative evaluation criteria”</a:t>
            </a:r>
          </a:p>
          <a:p>
            <a:pPr marL="457200" lvl="1" indent="0">
              <a:buNone/>
            </a:pPr>
            <a:endParaRPr lang="en-US" sz="2000" dirty="0" smtClean="0"/>
          </a:p>
          <a:p>
            <a:pPr lvl="1"/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194" y="1486095"/>
            <a:ext cx="4861800" cy="23959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26744" y="3882029"/>
            <a:ext cx="45885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“Revisiting VQA Baselines”, </a:t>
            </a:r>
            <a:r>
              <a:rPr lang="en-US" sz="1400" dirty="0" err="1" smtClean="0"/>
              <a:t>Jabri</a:t>
            </a:r>
            <a:r>
              <a:rPr lang="en-US" sz="1400" dirty="0" smtClean="0"/>
              <a:t> et al., Facebook, ECCV 2016</a:t>
            </a:r>
            <a:endParaRPr lang="en-US" sz="1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4834" y="1693595"/>
            <a:ext cx="5594400" cy="198093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02075" y="2103860"/>
            <a:ext cx="1247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MLP model</a:t>
            </a:r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-42363" y="4965218"/>
            <a:ext cx="11526714" cy="19407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egoe UI Semilight" panose="020B0402040204020203" pitchFamily="34" charset="0"/>
              <a:buChar char="‐"/>
              <a:defRPr sz="2400" kern="120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egoe UI Semilight" panose="020B0402040204020203" pitchFamily="34" charset="0"/>
              <a:buChar char="‐"/>
              <a:defRPr sz="2000" kern="120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egoe UI Semilight" panose="020B0402040204020203" pitchFamily="34" charset="0"/>
              <a:buChar char="‐"/>
              <a:defRPr sz="1800" kern="120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egoe UI Semilight" panose="020B0402040204020203" pitchFamily="34" charset="0"/>
              <a:buChar char="‐"/>
              <a:defRPr sz="1800" kern="120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Segoe UI Semilight" panose="020B0402040204020203" pitchFamily="34" charset="0"/>
              <a:buNone/>
            </a:pPr>
            <a:endParaRPr lang="en-US" sz="2000" dirty="0" smtClean="0"/>
          </a:p>
          <a:p>
            <a:pPr marL="457200" lvl="1" indent="0">
              <a:buFont typeface="Segoe UI Semilight" panose="020B0402040204020203" pitchFamily="34" charset="0"/>
              <a:buNone/>
            </a:pPr>
            <a:endParaRPr lang="en-US" sz="2000" dirty="0"/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22838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b="1" dirty="0" smtClean="0">
                <a:solidFill>
                  <a:srgbClr val="FF0000"/>
                </a:solidFill>
              </a:rPr>
              <a:t>danger</a:t>
            </a:r>
            <a:r>
              <a:rPr lang="en-US" dirty="0" smtClean="0"/>
              <a:t> of VQA as a research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7731" y="1045977"/>
            <a:ext cx="11526714" cy="327837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sz="2000" dirty="0"/>
          </a:p>
          <a:p>
            <a:pPr marL="457200" lvl="1" indent="0">
              <a:buNone/>
            </a:pPr>
            <a:r>
              <a:rPr lang="en-US" sz="2000" dirty="0" smtClean="0"/>
              <a:t>VQA’s current setup:</a:t>
            </a:r>
          </a:p>
          <a:p>
            <a:pPr marL="914400" lvl="1" indent="-457200">
              <a:buAutoNum type="arabicPeriod"/>
            </a:pPr>
            <a:r>
              <a:rPr lang="en-US" sz="2000" dirty="0" smtClean="0"/>
              <a:t>Encourages pattern matching approaches (huge train set)</a:t>
            </a:r>
          </a:p>
          <a:p>
            <a:pPr marL="914400" lvl="1" indent="-457200">
              <a:buAutoNum type="arabicPeriod"/>
            </a:pPr>
            <a:r>
              <a:rPr lang="en-US" sz="2000" dirty="0" smtClean="0"/>
              <a:t>Encourages doing well on most common questions (overall accuracy)</a:t>
            </a:r>
          </a:p>
          <a:p>
            <a:pPr marL="457200" lvl="1" indent="0">
              <a:buNone/>
            </a:pPr>
            <a:endParaRPr lang="en-US" sz="2000" dirty="0"/>
          </a:p>
          <a:p>
            <a:pPr marL="457200" lvl="1" indent="0">
              <a:buNone/>
            </a:pPr>
            <a:r>
              <a:rPr lang="en-US" sz="2000" dirty="0" smtClean="0"/>
              <a:t>So:</a:t>
            </a:r>
          </a:p>
          <a:p>
            <a:pPr marL="914400" lvl="1" indent="-457200">
              <a:buAutoNum type="arabicPeriod"/>
            </a:pPr>
            <a:r>
              <a:rPr lang="en-US" sz="2000" dirty="0" smtClean="0"/>
              <a:t>Differences in features account for most variation in accuracy</a:t>
            </a:r>
          </a:p>
          <a:p>
            <a:pPr marL="914400" lvl="1" indent="-457200">
              <a:buAutoNum type="arabicPeriod"/>
            </a:pPr>
            <a:r>
              <a:rPr lang="en-US" sz="2000" dirty="0" smtClean="0"/>
              <a:t>Research contributions that impact a subset of skills or attempt to deal with the heavy tail have little measureable impact, discouraging some of the most interesting directions</a:t>
            </a:r>
          </a:p>
        </p:txBody>
      </p:sp>
    </p:spTree>
    <p:extLst>
      <p:ext uri="{BB962C8B-B14F-4D97-AF65-F5344CB8AC3E}">
        <p14:creationId xmlns:p14="http://schemas.microsoft.com/office/powerpoint/2010/main" val="3627651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227625" y="2032034"/>
            <a:ext cx="9686925" cy="2954655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How can we </a:t>
            </a:r>
          </a:p>
          <a:p>
            <a:pPr algn="ctr"/>
            <a:r>
              <a:rPr lang="en-US" sz="5400" b="1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maximize the opportunity </a:t>
            </a:r>
          </a:p>
          <a:p>
            <a:pPr algn="ctr"/>
            <a:r>
              <a:rPr lang="en-US" sz="44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and </a:t>
            </a:r>
          </a:p>
          <a:p>
            <a:pPr algn="ctr"/>
            <a:r>
              <a:rPr lang="en-US" sz="3600" b="1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minimize the danger</a:t>
            </a:r>
            <a:r>
              <a:rPr lang="en-US" sz="44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3262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do people currently evaluate using VQA?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Methods in papers that I surveyed </a:t>
            </a:r>
          </a:p>
          <a:p>
            <a:pPr lvl="1"/>
            <a:r>
              <a:rPr lang="en-US" dirty="0" smtClean="0"/>
              <a:t>Standard (</a:t>
            </a:r>
            <a:r>
              <a:rPr lang="en-US" b="1" dirty="0" smtClean="0"/>
              <a:t>Overall</a:t>
            </a:r>
            <a:r>
              <a:rPr lang="en-US" dirty="0" smtClean="0"/>
              <a:t> + “Yes/No”, “Number”, “Other” breakdown): all</a:t>
            </a:r>
          </a:p>
          <a:p>
            <a:pPr lvl="1"/>
            <a:r>
              <a:rPr lang="en-US" b="1" dirty="0" smtClean="0"/>
              <a:t>Customized question breakdown</a:t>
            </a:r>
            <a:r>
              <a:rPr lang="en-US" dirty="0" smtClean="0"/>
              <a:t>: 5 papers</a:t>
            </a:r>
          </a:p>
          <a:p>
            <a:pPr lvl="1"/>
            <a:r>
              <a:rPr lang="en-US" b="1" dirty="0" smtClean="0"/>
              <a:t>Attention</a:t>
            </a:r>
          </a:p>
          <a:p>
            <a:pPr lvl="2"/>
            <a:r>
              <a:rPr lang="en-US" dirty="0" smtClean="0"/>
              <a:t>analyze attention over small subset of photos: 2 papers</a:t>
            </a:r>
          </a:p>
          <a:p>
            <a:pPr lvl="2"/>
            <a:r>
              <a:rPr lang="en-US" dirty="0" smtClean="0"/>
              <a:t>rank </a:t>
            </a:r>
            <a:r>
              <a:rPr lang="en-US" dirty="0"/>
              <a:t>correlation of human and computer attention maps: 1 paper (Das et al</a:t>
            </a:r>
            <a:r>
              <a:rPr lang="en-US" dirty="0" smtClean="0"/>
              <a:t>.)</a:t>
            </a:r>
          </a:p>
          <a:p>
            <a:pPr lvl="1"/>
            <a:r>
              <a:rPr lang="en-US" b="1" dirty="0" smtClean="0"/>
              <a:t>Generalization</a:t>
            </a:r>
            <a:r>
              <a:rPr lang="en-US" dirty="0" smtClean="0"/>
              <a:t>: correlate of accuracy and distance to similar training examples: 1 paper (Agrawal et al. “Analyzing the Behavior…”)</a:t>
            </a:r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97" y="4323129"/>
            <a:ext cx="11790948" cy="22471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97346" y="6497026"/>
            <a:ext cx="6483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Detailed question breakdown by Gupta et al. ICCV 2017 (to appear)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999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Proposal: new standard evaluations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Assign “skill types” to questions and compute average accuracy over questions that require each skill</a:t>
            </a:r>
          </a:p>
          <a:p>
            <a:endParaRPr lang="en-US" dirty="0" smtClean="0"/>
          </a:p>
          <a:p>
            <a:r>
              <a:rPr lang="en-US" dirty="0" smtClean="0"/>
              <a:t>Use the VQA-HAT attention maps (with some modifications on quantitative analysis)</a:t>
            </a:r>
          </a:p>
          <a:p>
            <a:endParaRPr lang="en-US" dirty="0"/>
          </a:p>
          <a:p>
            <a:r>
              <a:rPr lang="en-US" dirty="0" smtClean="0"/>
              <a:t>Explicitly evaluate generalization with new metric and mini-train set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Also, use multiple choice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791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 smtClean="0"/>
          </a:p>
          <a:p>
            <a:r>
              <a:rPr lang="en-US" dirty="0" smtClean="0"/>
              <a:t>Object recognition</a:t>
            </a:r>
          </a:p>
          <a:p>
            <a:r>
              <a:rPr lang="en-US" dirty="0" smtClean="0"/>
              <a:t>Attribute recognition</a:t>
            </a:r>
          </a:p>
          <a:p>
            <a:r>
              <a:rPr lang="en-US" dirty="0" smtClean="0"/>
              <a:t>Scene recognition</a:t>
            </a:r>
          </a:p>
          <a:p>
            <a:r>
              <a:rPr lang="en-US" dirty="0" smtClean="0"/>
              <a:t>Activity recognition</a:t>
            </a:r>
          </a:p>
          <a:p>
            <a:r>
              <a:rPr lang="en-US" dirty="0" smtClean="0"/>
              <a:t>Spatial reasoning</a:t>
            </a:r>
          </a:p>
          <a:p>
            <a:r>
              <a:rPr lang="en-US" dirty="0" smtClean="0"/>
              <a:t>Grounding</a:t>
            </a:r>
          </a:p>
          <a:p>
            <a:r>
              <a:rPr lang="en-US" dirty="0" smtClean="0"/>
              <a:t>Counting</a:t>
            </a:r>
          </a:p>
          <a:p>
            <a:r>
              <a:rPr lang="en-US" dirty="0" smtClean="0"/>
              <a:t>Reading</a:t>
            </a:r>
          </a:p>
          <a:p>
            <a:r>
              <a:rPr lang="en-US" dirty="0" smtClean="0"/>
              <a:t>Brand recognition</a:t>
            </a:r>
          </a:p>
          <a:p>
            <a:r>
              <a:rPr lang="en-US" dirty="0" smtClean="0"/>
              <a:t>Explanation</a:t>
            </a:r>
          </a:p>
          <a:p>
            <a:r>
              <a:rPr lang="en-US" dirty="0" smtClean="0"/>
              <a:t>…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7359" y="1487649"/>
            <a:ext cx="5550000" cy="3286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2458" y="4774448"/>
            <a:ext cx="39247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Skills: attribute, object, spatial reasoning, grounding </a:t>
            </a:r>
            <a:endParaRPr lang="en-US" sz="2400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“skill type” attributes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034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10800</TotalTime>
  <Words>1315</Words>
  <Application>Microsoft Office PowerPoint</Application>
  <PresentationFormat>Widescreen</PresentationFormat>
  <Paragraphs>319</Paragraphs>
  <Slides>24</Slides>
  <Notes>2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Segoe UI Light</vt:lpstr>
      <vt:lpstr>Segoe UI Semilight</vt:lpstr>
      <vt:lpstr>Office Theme</vt:lpstr>
      <vt:lpstr>Dangers and Opportunities of Research with VQA   </vt:lpstr>
      <vt:lpstr>PowerPoint Presentation</vt:lpstr>
      <vt:lpstr>VQA offers the opportunity of unique challenges</vt:lpstr>
      <vt:lpstr>The impact of these interesting contributions is dominated by feature choice and training details</vt:lpstr>
      <vt:lpstr>The danger of VQA as a research problem</vt:lpstr>
      <vt:lpstr>PowerPoint Presentation</vt:lpstr>
      <vt:lpstr>How do people currently evaluate using VQA?</vt:lpstr>
      <vt:lpstr>Proposal: new standard evaluations</vt:lpstr>
      <vt:lpstr>“skill type” attributes</vt:lpstr>
      <vt:lpstr>“skill type” attributes</vt:lpstr>
      <vt:lpstr>“skill type” attributes</vt:lpstr>
      <vt:lpstr>“skill type” attributes</vt:lpstr>
      <vt:lpstr>“skill type” attributes</vt:lpstr>
      <vt:lpstr>“skill type” attributes</vt:lpstr>
      <vt:lpstr>Evaluating attention by Das et al.</vt:lpstr>
      <vt:lpstr>Controlling for center-bias</vt:lpstr>
      <vt:lpstr>Controlling for center-bias, weighted ROC</vt:lpstr>
      <vt:lpstr>Consider correlation of position across images</vt:lpstr>
      <vt:lpstr>Consider correlation of position across images</vt:lpstr>
      <vt:lpstr>Evaluating generalization through a metric</vt:lpstr>
      <vt:lpstr>Evaluating generalization through experiment</vt:lpstr>
      <vt:lpstr>Use multiple choice instead of open-ended question answering</vt:lpstr>
      <vt:lpstr>Conclusion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Dangers and Opportunities of Research with VQA</dc:title>
  <dc:creator>Derek</dc:creator>
  <cp:lastModifiedBy>Derek Hoiem</cp:lastModifiedBy>
  <cp:revision>78</cp:revision>
  <dcterms:created xsi:type="dcterms:W3CDTF">2017-07-12T15:29:49Z</dcterms:created>
  <dcterms:modified xsi:type="dcterms:W3CDTF">2017-08-07T03:56:50Z</dcterms:modified>
</cp:coreProperties>
</file>

<file path=docProps/thumbnail.jpeg>
</file>